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7562850" cy="10696575" type="screen4x3"/>
  <p:notesSz cx="10696575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238" y="800000"/>
            <a:ext cx="6866667" cy="9915764"/>
            <a:chOff x="695238" y="800000"/>
            <a:chExt cx="6866667" cy="99157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238" y="800000"/>
              <a:ext cx="6866667" cy="99157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8" y="1753609"/>
            <a:ext cx="4201746" cy="4741629"/>
            <a:chOff x="19048" y="1753609"/>
            <a:chExt cx="4201746" cy="4741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48" y="1753609"/>
              <a:ext cx="4201746" cy="4741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3333" y="4140108"/>
            <a:ext cx="2773175" cy="2355130"/>
            <a:chOff x="1333333" y="4140108"/>
            <a:chExt cx="2773175" cy="23551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2959156"/>
              <a:ext cx="5552381" cy="471428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333" y="4140108"/>
              <a:ext cx="2773175" cy="235513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90476" y="2215049"/>
            <a:ext cx="6691599" cy="70508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6</a:t>
            </a:r>
            <a:r>
              <a:rPr lang="en-US" sz="36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팀</a:t>
            </a:r>
            <a:r>
              <a:rPr lang="en-US" sz="36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36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E</a:t>
            </a:r>
            <a:r>
              <a:rPr lang="en-US" sz="36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D</a:t>
            </a:r>
            <a:r>
              <a:rPr lang="en-US" sz="36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A</a:t>
            </a:r>
            <a:r>
              <a:rPr lang="en-US" sz="36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36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보</a:t>
            </a:r>
            <a:r>
              <a:rPr lang="en-US" sz="36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고</a:t>
            </a:r>
            <a:r>
              <a:rPr lang="en-US" sz="36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서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95238" y="2414934"/>
            <a:ext cx="9913016" cy="27904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서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울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방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문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자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통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계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데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이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터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 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분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석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을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통</a:t>
            </a:r>
            <a:r>
              <a:rPr lang="en-US" sz="2400" spc="-2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한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외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국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인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 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관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광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객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 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서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울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여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행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실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태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조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사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 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분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석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 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및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 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시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사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점</a:t>
            </a:r>
            <a:r>
              <a:rPr lang="en-US" sz="4800" spc="-300" kern="0" dirty="0" smtClean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 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237449" y="10018399"/>
            <a:ext cx="3644315" cy="579325"/>
            <a:chOff x="2237449" y="10018399"/>
            <a:chExt cx="3644315" cy="5793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7449" y="10018399"/>
              <a:ext cx="3644315" cy="57932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32523" y="10101463"/>
            <a:ext cx="4488147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노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현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정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 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서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윤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선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 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유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승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한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 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한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슬</a:t>
            </a:r>
            <a:r>
              <a:rPr lang="en-US" sz="1800" spc="-100" kern="0" dirty="0" smtClean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기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4752381" y="-3175"/>
            <a:ext cx="2247619" cy="542215"/>
            <a:chOff x="4752381" y="-3175"/>
            <a:chExt cx="2247619" cy="542215"/>
          </a:xfrm>
        </p:grpSpPr>
        <p:sp>
          <p:nvSpPr>
            <p:cNvPr id="19" name="Object 19"/>
            <p:cNvSpPr txBox="1"/>
            <p:nvPr/>
          </p:nvSpPr>
          <p:spPr>
            <a:xfrm>
              <a:off x="3628571" y="272381"/>
              <a:ext cx="2247619" cy="26666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sz="1400" spc="-100" kern="0" dirty="0" smtClean="0">
                  <a:solidFill>
                    <a:srgbClr val="283cab"/>
                  </a:solidFill>
                  <a:latin typeface="Noto Sans CJK KR Regular" pitchFamily="34" charset="0"/>
                  <a:cs typeface="Noto Sans CJK KR Regular" pitchFamily="34" charset="0"/>
                </a:rPr>
                <a:t>2</a:t>
              </a:r>
              <a:r>
                <a:rPr lang="en-US" sz="1400" spc="-100" kern="0" dirty="0" smtClean="0">
                  <a:solidFill>
                    <a:srgbClr val="283cab"/>
                  </a:solidFill>
                  <a:latin typeface="Noto Sans CJK KR Regular" pitchFamily="34" charset="0"/>
                  <a:cs typeface="Noto Sans CJK KR Regular" pitchFamily="34" charset="0"/>
                </a:rPr>
                <a:t>0</a:t>
              </a:r>
              <a:r>
                <a:rPr lang="en-US" sz="1400" spc="-100" kern="0" dirty="0" smtClean="0">
                  <a:solidFill>
                    <a:srgbClr val="283cab"/>
                  </a:solidFill>
                  <a:latin typeface="Noto Sans CJK KR Regular" pitchFamily="34" charset="0"/>
                  <a:cs typeface="Noto Sans CJK KR Regular" pitchFamily="34" charset="0"/>
                </a:rPr>
                <a:t>2</a:t>
              </a:r>
              <a:r>
                <a:rPr lang="en-US" sz="1400" spc="-100" kern="0" dirty="0" smtClean="0">
                  <a:solidFill>
                    <a:srgbClr val="283cab"/>
                  </a:solidFill>
                  <a:latin typeface="Noto Sans CJK KR Regular" pitchFamily="34" charset="0"/>
                  <a:cs typeface="Noto Sans CJK KR Regular" pitchFamily="34" charset="0"/>
                </a:rPr>
                <a:t>1</a:t>
              </a:r>
              <a:r>
                <a:rPr lang="en-US" sz="1400" spc="-100" kern="0" dirty="0" smtClean="0">
                  <a:solidFill>
                    <a:srgbClr val="283cab"/>
                  </a:solidFill>
                  <a:latin typeface="Noto Sans CJK KR Regular" pitchFamily="34" charset="0"/>
                  <a:cs typeface="Noto Sans CJK KR Regular" pitchFamily="34" charset="0"/>
                </a:rPr>
                <a:t>.</a:t>
              </a:r>
              <a:r>
                <a:rPr lang="en-US" sz="1400" spc="-100" kern="0" dirty="0" smtClean="0">
                  <a:solidFill>
                    <a:srgbClr val="283cab"/>
                  </a:solidFill>
                  <a:latin typeface="Noto Sans CJK KR Regular" pitchFamily="34" charset="0"/>
                  <a:cs typeface="Noto Sans CJK KR Regular" pitchFamily="34" charset="0"/>
                </a:rPr>
                <a:t>0</a:t>
              </a:r>
              <a:r>
                <a:rPr lang="en-US" sz="1400" spc="-100" kern="0" dirty="0" smtClean="0">
                  <a:solidFill>
                    <a:srgbClr val="283cab"/>
                  </a:solidFill>
                  <a:latin typeface="Noto Sans CJK KR Regular" pitchFamily="34" charset="0"/>
                  <a:cs typeface="Noto Sans CJK KR Regular" pitchFamily="34" charset="0"/>
                </a:rPr>
                <a:t>7</a:t>
              </a:r>
              <a:r>
                <a:rPr lang="en-US" sz="1400" spc="-100" kern="0" dirty="0" smtClean="0">
                  <a:solidFill>
                    <a:srgbClr val="283cab"/>
                  </a:solidFill>
                  <a:latin typeface="Noto Sans CJK KR Regular" pitchFamily="34" charset="0"/>
                  <a:cs typeface="Noto Sans CJK KR Regular" pitchFamily="34" charset="0"/>
                </a:rPr>
                <a:t>.</a:t>
              </a:r>
              <a:r>
                <a:rPr lang="en-US" sz="1400" spc="-100" kern="0" dirty="0" smtClean="0">
                  <a:solidFill>
                    <a:srgbClr val="283cab"/>
                  </a:solidFill>
                  <a:latin typeface="Noto Sans CJK KR Regular" pitchFamily="34" charset="0"/>
                  <a:cs typeface="Noto Sans CJK KR Regular" pitchFamily="34" charset="0"/>
                </a:rPr>
                <a:t>1</a:t>
              </a:r>
              <a:r>
                <a:rPr lang="en-US" sz="1400" spc="-100" kern="0" dirty="0" smtClean="0">
                  <a:solidFill>
                    <a:srgbClr val="283cab"/>
                  </a:solidFill>
                  <a:latin typeface="Noto Sans CJK KR Regular" pitchFamily="34" charset="0"/>
                  <a:cs typeface="Noto Sans CJK KR Regular" pitchFamily="34" charset="0"/>
                </a:rPr>
                <a:t>9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6990476" y="-3175"/>
              <a:ext cx="9524" cy="285714"/>
              <a:chOff x="6990476" y="-3175"/>
              <a:chExt cx="9524" cy="28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90476" y="-3175"/>
                <a:ext cx="9524" cy="285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1736" y="2022222"/>
            <a:ext cx="6581048" cy="8541932"/>
            <a:chOff x="531736" y="2022222"/>
            <a:chExt cx="6581048" cy="85419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736" y="2022222"/>
              <a:ext cx="6581048" cy="8541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983" y="2191548"/>
            <a:ext cx="5755939" cy="8353559"/>
            <a:chOff x="902983" y="2191548"/>
            <a:chExt cx="5755939" cy="8353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983" y="2191548"/>
              <a:ext cx="5755939" cy="835355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9720" y="366344"/>
            <a:ext cx="5462722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3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.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방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문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횟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수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연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도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별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추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이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79720" y="1142093"/>
            <a:ext cx="6533065" cy="74493"/>
            <a:chOff x="579720" y="1142093"/>
            <a:chExt cx="6533065" cy="744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720" y="1142093"/>
              <a:ext cx="6533065" cy="744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14352" y="1066517"/>
            <a:ext cx="9799597" cy="9306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꺾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횟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횟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720" y="2153306"/>
            <a:ext cx="6581048" cy="8405424"/>
            <a:chOff x="579720" y="2153306"/>
            <a:chExt cx="6581048" cy="84054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720" y="2153306"/>
              <a:ext cx="6581048" cy="84054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9720" y="366344"/>
            <a:ext cx="9010980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4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.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방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문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목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적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에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따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른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연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도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별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방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문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추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이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79720" y="1142093"/>
            <a:ext cx="6533065" cy="74493"/>
            <a:chOff x="579720" y="1142093"/>
            <a:chExt cx="6533065" cy="744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720" y="1142093"/>
              <a:ext cx="6533065" cy="744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3711" y="1095660"/>
            <a:ext cx="9799597" cy="9306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경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락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12115" y="2399823"/>
            <a:ext cx="5865401" cy="8006605"/>
            <a:chOff x="912115" y="2399823"/>
            <a:chExt cx="5865401" cy="80066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115" y="2399823"/>
              <a:ext cx="5865401" cy="8006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905" y="901196"/>
            <a:ext cx="7840401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호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족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87383" y="5119083"/>
            <a:ext cx="6371347" cy="5125361"/>
            <a:chOff x="787383" y="5119083"/>
            <a:chExt cx="6371347" cy="51253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383" y="5119083"/>
              <a:ext cx="6371347" cy="512536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74005" y="630424"/>
            <a:ext cx="3902050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87383" y="798479"/>
            <a:ext cx="9557021" cy="4008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횟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입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v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u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립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&lt;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명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*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10768" y="5573966"/>
            <a:ext cx="228571" cy="228571"/>
            <a:chOff x="1210768" y="5573966"/>
            <a:chExt cx="228571" cy="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768" y="5573966"/>
              <a:ext cx="228571" cy="228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60504" y="5517380"/>
            <a:ext cx="2343400" cy="2829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요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약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367382" y="5203341"/>
            <a:ext cx="8406097" cy="38661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앞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향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낮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경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낮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입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능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730" y="206349"/>
            <a:ext cx="7260750" cy="10364859"/>
            <a:chOff x="158730" y="206349"/>
            <a:chExt cx="7260750" cy="10364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730" y="206349"/>
              <a:ext cx="7260750" cy="10364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12474" y="448771"/>
            <a:ext cx="2820065" cy="2643142"/>
            <a:chOff x="4312474" y="448771"/>
            <a:chExt cx="2820065" cy="2643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474" y="448771"/>
              <a:ext cx="2820065" cy="2643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0954" y="5615864"/>
            <a:ext cx="3323891" cy="2504955"/>
            <a:chOff x="440954" y="5615864"/>
            <a:chExt cx="3323891" cy="25049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40954" y="5615864"/>
              <a:ext cx="3323891" cy="2504955"/>
              <a:chOff x="440954" y="5615864"/>
              <a:chExt cx="3323891" cy="250495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0954" y="5615864"/>
                <a:ext cx="3323891" cy="250495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55772" y="5661618"/>
              <a:ext cx="3286921" cy="2355191"/>
              <a:chOff x="455772" y="5661618"/>
              <a:chExt cx="3286921" cy="235519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5772" y="5661618"/>
                <a:ext cx="3286921" cy="235519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8014" y="8149391"/>
            <a:ext cx="3323891" cy="2371429"/>
            <a:chOff x="438014" y="8149391"/>
            <a:chExt cx="3323891" cy="23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8014" y="8149391"/>
              <a:ext cx="3323891" cy="2368667"/>
              <a:chOff x="438014" y="8149391"/>
              <a:chExt cx="3323891" cy="236866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8014" y="8149391"/>
                <a:ext cx="3323891" cy="236866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55772" y="8216058"/>
              <a:ext cx="3286921" cy="2302000"/>
              <a:chOff x="455772" y="8216058"/>
              <a:chExt cx="3286921" cy="230200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5772" y="8216058"/>
                <a:ext cx="3286921" cy="230200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40954" y="3072865"/>
            <a:ext cx="3348151" cy="2504955"/>
            <a:chOff x="440954" y="3072865"/>
            <a:chExt cx="3348151" cy="250495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40954" y="3072865"/>
              <a:ext cx="3323891" cy="2504955"/>
              <a:chOff x="440954" y="3072865"/>
              <a:chExt cx="3323891" cy="25049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0954" y="3072865"/>
                <a:ext cx="3323891" cy="25049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55772" y="3086597"/>
              <a:ext cx="3323891" cy="2298634"/>
              <a:chOff x="455772" y="3086597"/>
              <a:chExt cx="3323891" cy="229863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5772" y="3086597"/>
                <a:ext cx="3323891" cy="229863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55772" y="461123"/>
            <a:ext cx="3323891" cy="2524282"/>
            <a:chOff x="455772" y="461123"/>
            <a:chExt cx="3323891" cy="252428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55772" y="461123"/>
              <a:ext cx="3323891" cy="2504955"/>
              <a:chOff x="455772" y="461123"/>
              <a:chExt cx="3323891" cy="250495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5772" y="461123"/>
                <a:ext cx="3323891" cy="25049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94585" y="518738"/>
              <a:ext cx="3255262" cy="2460149"/>
              <a:chOff x="494585" y="518738"/>
              <a:chExt cx="3255262" cy="246014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4585" y="518738"/>
                <a:ext cx="3255262" cy="246014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4312474" y="3094986"/>
            <a:ext cx="2820065" cy="2446627"/>
            <a:chOff x="4312474" y="3094986"/>
            <a:chExt cx="2820065" cy="24466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2474" y="3094986"/>
              <a:ext cx="2820065" cy="244662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312474" y="5596868"/>
            <a:ext cx="2820065" cy="2481257"/>
            <a:chOff x="4312474" y="5596868"/>
            <a:chExt cx="2820065" cy="24812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12474" y="5596868"/>
              <a:ext cx="2820065" cy="24812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183616" y="8120820"/>
            <a:ext cx="2948923" cy="2355391"/>
            <a:chOff x="4183616" y="8120820"/>
            <a:chExt cx="2948923" cy="235539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83616" y="8120820"/>
              <a:ext cx="2948923" cy="2355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905" y="674770"/>
            <a:ext cx="3902050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61905" y="910726"/>
            <a:ext cx="9098643" cy="4571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렌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교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타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램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87383" y="5119083"/>
            <a:ext cx="6371347" cy="5125361"/>
            <a:chOff x="787383" y="5119083"/>
            <a:chExt cx="6371347" cy="51253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383" y="5119083"/>
              <a:ext cx="6371347" cy="512536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34938" y="4921330"/>
            <a:ext cx="8907813" cy="394367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준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~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핫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–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핫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–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명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홍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종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787383" y="1187697"/>
            <a:ext cx="9557021" cy="292837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앞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악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&lt;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10982" y="5347619"/>
            <a:ext cx="228571" cy="228571"/>
            <a:chOff x="910982" y="5347619"/>
            <a:chExt cx="228571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982" y="5347619"/>
              <a:ext cx="228571" cy="22857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0768" y="5291036"/>
            <a:ext cx="2343400" cy="2829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요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약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730" y="206349"/>
            <a:ext cx="7260750" cy="10364859"/>
            <a:chOff x="158730" y="206349"/>
            <a:chExt cx="7260750" cy="10364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730" y="206349"/>
              <a:ext cx="7260750" cy="10364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0845" y="5882101"/>
            <a:ext cx="3516211" cy="2087142"/>
            <a:chOff x="3610845" y="5882101"/>
            <a:chExt cx="3516211" cy="2087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0845" y="5882101"/>
              <a:ext cx="3516211" cy="2087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643" y="5882101"/>
            <a:ext cx="3129202" cy="2244543"/>
            <a:chOff x="481643" y="5882101"/>
            <a:chExt cx="3129202" cy="22445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643" y="5882101"/>
              <a:ext cx="3129202" cy="22445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1643" y="8141498"/>
            <a:ext cx="3027559" cy="2233067"/>
            <a:chOff x="481643" y="8141498"/>
            <a:chExt cx="3027559" cy="22330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643" y="8141498"/>
              <a:ext cx="3027559" cy="22330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10845" y="8256936"/>
            <a:ext cx="3516211" cy="2117629"/>
            <a:chOff x="3610845" y="8256936"/>
            <a:chExt cx="3516211" cy="21176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0845" y="8256936"/>
              <a:ext cx="3516211" cy="21176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1643" y="3693133"/>
            <a:ext cx="3203475" cy="1936721"/>
            <a:chOff x="481643" y="3693133"/>
            <a:chExt cx="3203475" cy="19367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643" y="3693133"/>
              <a:ext cx="3203475" cy="1936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1643" y="1180245"/>
            <a:ext cx="3299310" cy="2132850"/>
            <a:chOff x="481643" y="1180245"/>
            <a:chExt cx="3299310" cy="21328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643" y="1180245"/>
              <a:ext cx="3299310" cy="2132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95159" y="1297835"/>
            <a:ext cx="3267194" cy="2022996"/>
            <a:chOff x="3895159" y="1297835"/>
            <a:chExt cx="3267194" cy="20229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5159" y="1297835"/>
              <a:ext cx="3267194" cy="20229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59390" y="3693133"/>
            <a:ext cx="3432672" cy="1858175"/>
            <a:chOff x="3759390" y="3693133"/>
            <a:chExt cx="3432672" cy="18581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9390" y="3693133"/>
              <a:ext cx="3432672" cy="185817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950076" y="459531"/>
            <a:ext cx="536801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[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키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]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577" y="0"/>
            <a:ext cx="7260750" cy="10364859"/>
            <a:chOff x="150577" y="0"/>
            <a:chExt cx="7260750" cy="10364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577" y="0"/>
              <a:ext cx="7260750" cy="10364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079" y="1620252"/>
            <a:ext cx="3190610" cy="1920728"/>
            <a:chOff x="494079" y="1620252"/>
            <a:chExt cx="3190610" cy="19207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079" y="1620252"/>
              <a:ext cx="3190610" cy="1920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80952" y="1663703"/>
            <a:ext cx="3232931" cy="1877277"/>
            <a:chOff x="3780952" y="1663703"/>
            <a:chExt cx="3232931" cy="18772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0952" y="1663703"/>
              <a:ext cx="3232931" cy="1877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079" y="3798584"/>
            <a:ext cx="3190610" cy="2115111"/>
            <a:chOff x="494079" y="3798584"/>
            <a:chExt cx="3190610" cy="21151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079" y="3798584"/>
              <a:ext cx="3190610" cy="21151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0952" y="3798584"/>
            <a:ext cx="3169358" cy="2115111"/>
            <a:chOff x="3780952" y="3798584"/>
            <a:chExt cx="3169358" cy="21151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0952" y="3798584"/>
              <a:ext cx="3169358" cy="21151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9605" y="6035139"/>
            <a:ext cx="3097464" cy="1861076"/>
            <a:chOff x="539605" y="6035139"/>
            <a:chExt cx="3097464" cy="18610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605" y="6035139"/>
              <a:ext cx="3097464" cy="18610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80952" y="6056530"/>
            <a:ext cx="3169358" cy="1854539"/>
            <a:chOff x="3780952" y="6056530"/>
            <a:chExt cx="3169358" cy="18545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0952" y="6056530"/>
              <a:ext cx="3169358" cy="18545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4079" y="8065992"/>
            <a:ext cx="2999289" cy="1871667"/>
            <a:chOff x="494079" y="8065992"/>
            <a:chExt cx="2999289" cy="1871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079" y="8065992"/>
              <a:ext cx="2999289" cy="1871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80952" y="8036283"/>
            <a:ext cx="3099241" cy="1901376"/>
            <a:chOff x="3780952" y="8036283"/>
            <a:chExt cx="3099241" cy="19013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80952" y="8036283"/>
              <a:ext cx="3099241" cy="190137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256912" y="697202"/>
            <a:ext cx="4572121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[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렌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키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]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461905"/>
            <a:ext cx="7561905" cy="1458528"/>
            <a:chOff x="0" y="5461905"/>
            <a:chExt cx="7561905" cy="1458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61905"/>
              <a:ext cx="7561905" cy="14585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11912" y="5629552"/>
            <a:ext cx="8042893" cy="85666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맛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카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페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검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색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일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날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체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험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구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r>
              <a:rPr lang="en-US" sz="18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24208" y="767326"/>
            <a:ext cx="9801941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활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안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491510" y="424477"/>
            <a:ext cx="3902050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186390" y="1515905"/>
            <a:ext cx="8822949" cy="37332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등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쪽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단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많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양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단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날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큼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심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음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미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듯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많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맛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’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등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많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’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등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많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49865" y="1382568"/>
            <a:ext cx="435552" cy="452521"/>
            <a:chOff x="749865" y="1382568"/>
            <a:chExt cx="435552" cy="4525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865" y="1382568"/>
              <a:ext cx="435552" cy="45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5656" y="7370718"/>
            <a:ext cx="3027559" cy="2233067"/>
            <a:chOff x="3995656" y="7370718"/>
            <a:chExt cx="3027559" cy="22330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656" y="7370718"/>
              <a:ext cx="3027559" cy="2233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923" y="7370718"/>
            <a:ext cx="3299310" cy="2132850"/>
            <a:chOff x="609923" y="7370718"/>
            <a:chExt cx="3299310" cy="21328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923" y="7370718"/>
              <a:ext cx="3299310" cy="213285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427111" y="3919084"/>
            <a:ext cx="8822949" cy="21999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◎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셜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미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디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본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렌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속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#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맛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곳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명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8900" y="878897"/>
            <a:ext cx="8410478" cy="22490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종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등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젊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많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등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력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18877" y="789062"/>
            <a:ext cx="9801941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2400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활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2400" dirty="0" smtClean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안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86178" y="446214"/>
            <a:ext cx="3902050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15409" y="6437698"/>
            <a:ext cx="6438095" cy="4073693"/>
            <a:chOff x="715409" y="6437698"/>
            <a:chExt cx="6438095" cy="40736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15409" y="6437698"/>
              <a:ext cx="6438095" cy="4073693"/>
              <a:chOff x="715409" y="6437698"/>
              <a:chExt cx="6438095" cy="40736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5409" y="6437698"/>
                <a:ext cx="6438095" cy="40736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44481" y="7475010"/>
              <a:ext cx="3481087" cy="2662318"/>
              <a:chOff x="844481" y="7475010"/>
              <a:chExt cx="3481087" cy="266231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44481" y="7475010"/>
                <a:ext cx="3481087" cy="266231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531121" y="7120561"/>
              <a:ext cx="2422545" cy="1348591"/>
              <a:chOff x="4531121" y="7120561"/>
              <a:chExt cx="2422545" cy="134859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1121" y="7120561"/>
                <a:ext cx="2422545" cy="13485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531121" y="8699625"/>
              <a:ext cx="2339207" cy="1593120"/>
              <a:chOff x="4531121" y="8699625"/>
              <a:chExt cx="2339207" cy="159312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1121" y="8699625"/>
                <a:ext cx="2339207" cy="1593120"/>
              </a:xfrm>
              <a:prstGeom prst="rect">
                <a:avLst/>
              </a:prstGeom>
            </p:spPr>
          </p:pic>
        </p:grpSp>
        <p:sp>
          <p:nvSpPr>
            <p:cNvPr id="18" name="Object 18"/>
            <p:cNvSpPr txBox="1"/>
            <p:nvPr/>
          </p:nvSpPr>
          <p:spPr>
            <a:xfrm>
              <a:off x="1839218" y="7141683"/>
              <a:ext cx="2124938" cy="26666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인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기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관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광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지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분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포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도</a:t>
              </a:r>
              <a:endParaRPr lang="en-US" dirty="0"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062647" y="6853900"/>
              <a:ext cx="2179143" cy="26666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연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령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별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누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적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방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문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객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 </a:t>
              </a:r>
              <a:endParaRPr lang="en-US" dirty="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815028" y="8434871"/>
              <a:ext cx="2836527" cy="26666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방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문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횟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수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별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방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문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지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빈</a:t>
              </a:r>
              <a:r>
                <a:rPr lang="en-US" sz="14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도</a:t>
              </a:r>
              <a:endParaRPr lang="en-US" dirty="0"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2118629" y="6563835"/>
              <a:ext cx="5447483" cy="26320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여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행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자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특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성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에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따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라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방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문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지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역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이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편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중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되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어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있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는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것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을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볼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수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있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다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.</a:t>
              </a:r>
              <a:r>
                <a:rPr lang="en-US" sz="1100" dirty="0" smtClean="0">
                  <a:solidFill>
                    <a:srgbClr val="d94925"/>
                  </a:solidFill>
                  <a:latin typeface="Noto Sans CJK KR Regular" pitchFamily="34" charset="0"/>
                  <a:cs typeface="Noto Sans CJK KR Regular" pitchFamily="34" charset="0"/>
                </a:rPr>
                <a:t> 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024525" y="1423945"/>
            <a:ext cx="368489" cy="368489"/>
            <a:chOff x="1024525" y="1423945"/>
            <a:chExt cx="368489" cy="3684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525" y="1423945"/>
              <a:ext cx="368489" cy="36848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45533" y="2411344"/>
            <a:ext cx="5685119" cy="35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◎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즈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니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활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1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안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*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험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램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양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박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물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램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K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F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요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교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실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*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빅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반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배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포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*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접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근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편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반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설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충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*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v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평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산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료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바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탕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평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포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던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‘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’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홍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입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램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*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코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또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마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앱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예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오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디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접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근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록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극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배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포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노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력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필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요</a:t>
            </a:r>
            <a:r>
              <a:rPr lang="en-US" sz="1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418709" y="3234592"/>
            <a:ext cx="1067166" cy="2310509"/>
            <a:chOff x="5418709" y="3234592"/>
            <a:chExt cx="1067166" cy="23105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8709" y="3234592"/>
              <a:ext cx="1067166" cy="23105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53327" y="4266037"/>
            <a:ext cx="1090506" cy="2014281"/>
            <a:chOff x="6153327" y="4266037"/>
            <a:chExt cx="1090506" cy="20142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3327" y="4266037"/>
              <a:ext cx="1090506" cy="2014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333333"/>
            <a:ext cx="7561905" cy="1191799"/>
            <a:chOff x="0" y="9333333"/>
            <a:chExt cx="7561905" cy="1191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333333"/>
              <a:ext cx="7561905" cy="11917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1905" y="622885"/>
            <a:ext cx="4185714" cy="4896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함</a:t>
            </a:r>
            <a:r>
              <a:rPr lang="en-US" sz="25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께</a:t>
            </a:r>
            <a:r>
              <a:rPr lang="en-US" sz="25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5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25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25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든</a:t>
            </a:r>
            <a:r>
              <a:rPr lang="en-US" sz="25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5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팀</a:t>
            </a:r>
            <a:r>
              <a:rPr lang="en-US" sz="25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원</a:t>
            </a:r>
            <a:r>
              <a:rPr lang="en-US" sz="25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33333" y="971431"/>
            <a:ext cx="6253808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spc="-200" kern="0" dirty="0" smtClean="0">
                <a:solidFill>
                  <a:srgbClr val="283cab"/>
                </a:solidFill>
                <a:latin typeface="Noto Sans CJK KR Medium" pitchFamily="34" charset="0"/>
                <a:cs typeface="Noto Sans CJK KR Medium" pitchFamily="34" charset="0"/>
              </a:rPr>
              <a:t>P</a:t>
            </a:r>
            <a:r>
              <a:rPr lang="en-US" sz="3000" spc="-200" kern="0" dirty="0" smtClean="0">
                <a:solidFill>
                  <a:srgbClr val="283cab"/>
                </a:solidFill>
                <a:latin typeface="Noto Sans CJK KR Medium" pitchFamily="34" charset="0"/>
                <a:cs typeface="Noto Sans CJK KR Medium" pitchFamily="34" charset="0"/>
              </a:rPr>
              <a:t>e</a:t>
            </a:r>
            <a:r>
              <a:rPr lang="en-US" sz="3000" spc="-200" kern="0" dirty="0" smtClean="0">
                <a:solidFill>
                  <a:srgbClr val="283cab"/>
                </a:solidFill>
                <a:latin typeface="Noto Sans CJK KR Medium" pitchFamily="34" charset="0"/>
                <a:cs typeface="Noto Sans CJK KR Medium" pitchFamily="34" charset="0"/>
              </a:rPr>
              <a:t>o</a:t>
            </a:r>
            <a:r>
              <a:rPr lang="en-US" sz="3000" spc="-200" kern="0" dirty="0" smtClean="0">
                <a:solidFill>
                  <a:srgbClr val="283cab"/>
                </a:solidFill>
                <a:latin typeface="Noto Sans CJK KR Medium" pitchFamily="34" charset="0"/>
                <a:cs typeface="Noto Sans CJK KR Medium" pitchFamily="34" charset="0"/>
              </a:rPr>
              <a:t>p</a:t>
            </a:r>
            <a:r>
              <a:rPr lang="en-US" sz="3000" spc="-200" kern="0" dirty="0" smtClean="0">
                <a:solidFill>
                  <a:srgbClr val="283cab"/>
                </a:solidFill>
                <a:latin typeface="Noto Sans CJK KR Medium" pitchFamily="34" charset="0"/>
                <a:cs typeface="Noto Sans CJK KR Medium" pitchFamily="34" charset="0"/>
              </a:rPr>
              <a:t>l</a:t>
            </a:r>
            <a:r>
              <a:rPr lang="en-US" sz="3000" spc="-200" kern="0" dirty="0" smtClean="0">
                <a:solidFill>
                  <a:srgbClr val="283cab"/>
                </a:solidFill>
                <a:latin typeface="Noto Sans CJK KR Medium" pitchFamily="34" charset="0"/>
                <a:cs typeface="Noto Sans CJK KR Medium" pitchFamily="34" charset="0"/>
              </a:rPr>
              <a:t>e</a:t>
            </a:r>
            <a:r>
              <a:rPr lang="en-US" sz="3000" spc="-200" kern="0" dirty="0" smtClean="0">
                <a:solidFill>
                  <a:srgbClr val="8e91a4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w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o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r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k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i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n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g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t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o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g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e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t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h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e</a:t>
            </a:r>
            <a:r>
              <a:rPr lang="en-US" sz="3000" spc="-2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r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497029" y="1640270"/>
            <a:ext cx="9752790" cy="7278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맞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명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협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력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긍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극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겁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571429" y="9938095"/>
            <a:ext cx="228571" cy="228571"/>
            <a:chOff x="5571429" y="9938095"/>
            <a:chExt cx="228571" cy="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1429" y="9938095"/>
              <a:ext cx="228571" cy="228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14125" y="4905301"/>
            <a:ext cx="2585831" cy="1886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노</a:t>
            </a:r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현</a:t>
            </a:r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정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17936" y="5047267"/>
            <a:ext cx="1609968" cy="177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데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이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터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안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경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좌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561905" y="5095416"/>
            <a:ext cx="2190172" cy="26489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빅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업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찾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족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엇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접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빅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접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경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95238" y="2753589"/>
            <a:ext cx="1587685" cy="2067891"/>
            <a:chOff x="495238" y="2753589"/>
            <a:chExt cx="1587685" cy="20678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2753589"/>
              <a:ext cx="1587685" cy="2067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5622" y="2889319"/>
            <a:ext cx="1395238" cy="1721074"/>
            <a:chOff x="575622" y="2889319"/>
            <a:chExt cx="1395238" cy="17210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622" y="2889319"/>
              <a:ext cx="1395238" cy="17210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04190" y="2753017"/>
            <a:ext cx="1587685" cy="2067891"/>
            <a:chOff x="2104190" y="2753017"/>
            <a:chExt cx="1587685" cy="20678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4190" y="2753017"/>
              <a:ext cx="1587685" cy="20678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16253" y="2753589"/>
            <a:ext cx="1587685" cy="2067891"/>
            <a:chOff x="3716253" y="2753589"/>
            <a:chExt cx="1587685" cy="20678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6253" y="2753589"/>
              <a:ext cx="1587685" cy="20678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06732" y="2942337"/>
            <a:ext cx="1395238" cy="1721074"/>
            <a:chOff x="2206732" y="2942337"/>
            <a:chExt cx="1395238" cy="17210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6732" y="2942337"/>
              <a:ext cx="1395238" cy="17210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22276" y="2768443"/>
            <a:ext cx="1587685" cy="2067891"/>
            <a:chOff x="5322276" y="2768443"/>
            <a:chExt cx="1587685" cy="20678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2276" y="2768443"/>
              <a:ext cx="1587685" cy="20678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98665" y="2909641"/>
            <a:ext cx="1395238" cy="1721074"/>
            <a:chOff x="3798665" y="2909641"/>
            <a:chExt cx="1395238" cy="17210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8665" y="2909641"/>
              <a:ext cx="1395238" cy="17210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8023" y="3030979"/>
            <a:ext cx="1395238" cy="1721074"/>
            <a:chOff x="5428023" y="3030979"/>
            <a:chExt cx="1395238" cy="172107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023" y="3030979"/>
              <a:ext cx="1395238" cy="172107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08060" y="392016"/>
            <a:ext cx="3902050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2183876" y="4886253"/>
            <a:ext cx="2585831" cy="1886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서</a:t>
            </a:r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윤</a:t>
            </a:r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선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2178162" y="5047267"/>
            <a:ext cx="1609968" cy="177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데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이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터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단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발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좌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3801571" y="4886253"/>
            <a:ext cx="2585831" cy="1886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유</a:t>
            </a:r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승</a:t>
            </a:r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한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3795857" y="5047267"/>
            <a:ext cx="1609968" cy="177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데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이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터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바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랜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좌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5426067" y="4886253"/>
            <a:ext cx="2585831" cy="1886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한</a:t>
            </a:r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슬</a:t>
            </a:r>
            <a:r>
              <a:rPr lang="en-US" sz="900" spc="-100" kern="0" dirty="0" smtClean="0">
                <a:solidFill>
                  <a:srgbClr val="1a2351"/>
                </a:solidFill>
                <a:latin typeface="Noto Sans CJK KR Medium" pitchFamily="34" charset="0"/>
                <a:cs typeface="Noto Sans CJK KR Medium" pitchFamily="34" charset="0"/>
              </a:rPr>
              <a:t>기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5420362" y="5047267"/>
            <a:ext cx="1609968" cy="177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데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이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터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꼬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북</a:t>
            </a:r>
            <a:r>
              <a:rPr lang="en-US" sz="800" spc="-100" kern="0" dirty="0" smtClean="0">
                <a:solidFill>
                  <a:srgbClr val="283cab"/>
                </a:solidFill>
                <a:latin typeface="Noto Sans CJK KR Bold" pitchFamily="34" charset="0"/>
                <a:cs typeface="Noto Sans CJK KR Bold" pitchFamily="34" charset="0"/>
              </a:rPr>
              <a:t>좌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164695" y="4831417"/>
            <a:ext cx="2290666" cy="3452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쌓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직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딱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못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력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늦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충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3780952" y="4988276"/>
            <a:ext cx="2250428" cy="31846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갖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많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많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향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좋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같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5350883" y="4988276"/>
            <a:ext cx="2365745" cy="31846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능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력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극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깊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얻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포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싶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막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많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막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뚫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렸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쁨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!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형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즐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찾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같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공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간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000" spc="-100" kern="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5809524" y="9939620"/>
            <a:ext cx="1933285" cy="1828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D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쿨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_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파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헤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치</a:t>
            </a:r>
            <a:r>
              <a:rPr lang="en-US" sz="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561905" cy="9278411"/>
            <a:chOff x="0" y="0"/>
            <a:chExt cx="7561905" cy="92784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61905" cy="92784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2531" y="-84964"/>
            <a:ext cx="7654436" cy="9391946"/>
            <a:chOff x="-92531" y="-84964"/>
            <a:chExt cx="7654436" cy="9391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66143" y="-4936926"/>
              <a:ext cx="15314286" cy="1879047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2531" y="-84964"/>
              <a:ext cx="7654436" cy="939194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2336" y="949908"/>
            <a:ext cx="4580749" cy="104759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500" spc="-400" kern="0" dirty="0" smtClean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C</a:t>
            </a:r>
            <a:r>
              <a:rPr lang="en-US" sz="5500" spc="-400" kern="0" dirty="0" smtClean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O</a:t>
            </a:r>
            <a:r>
              <a:rPr lang="en-US" sz="5500" spc="-400" kern="0" dirty="0" smtClean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N</a:t>
            </a:r>
            <a:r>
              <a:rPr lang="en-US" sz="5500" spc="-400" kern="0" dirty="0" smtClean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T</a:t>
            </a:r>
            <a:r>
              <a:rPr lang="en-US" sz="5500" spc="-400" kern="0" dirty="0" smtClean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E</a:t>
            </a:r>
            <a:r>
              <a:rPr lang="en-US" sz="5500" spc="-400" kern="0" dirty="0" smtClean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N</a:t>
            </a:r>
            <a:r>
              <a:rPr lang="en-US" sz="5500" spc="-400" kern="0" dirty="0" smtClean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T</a:t>
            </a:r>
            <a:r>
              <a:rPr lang="en-US" sz="5500" spc="-400" kern="0" dirty="0" smtClean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S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571429" y="9938095"/>
            <a:ext cx="228571" cy="228571"/>
            <a:chOff x="5571429" y="9938095"/>
            <a:chExt cx="228571" cy="2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1429" y="9938095"/>
              <a:ext cx="228571" cy="22857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857699" y="9925747"/>
            <a:ext cx="1427460" cy="16983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D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T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스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쿨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_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데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이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터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 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분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석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 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파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헤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치</a:t>
            </a:r>
            <a:r>
              <a:rPr lang="en-US" sz="800" dirty="0" smtClean="0">
                <a:solidFill>
                  <a:srgbClr val="283cab"/>
                </a:solidFill>
                <a:latin typeface="Noto Sans CJK KR DemiLight" pitchFamily="34" charset="0"/>
                <a:cs typeface="Noto Sans CJK KR DemiLight" pitchFamily="34" charset="0"/>
              </a:rPr>
              <a:t>기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183295" y="2531910"/>
            <a:ext cx="337142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요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183295" y="3489129"/>
            <a:ext cx="337142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208810" y="4456211"/>
            <a:ext cx="3371429" cy="3583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7857" y="5414145"/>
            <a:ext cx="3371429" cy="3583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마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무</a:t>
            </a:r>
            <a:r>
              <a:rPr lang="en-US" sz="1800" spc="-100" kern="0" dirty="0" smtClean="0">
                <a:solidFill>
                  <a:srgbClr val="58a6f6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380590" y="3794931"/>
            <a:ext cx="5013741" cy="2666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380590" y="4075306"/>
            <a:ext cx="5013741" cy="2666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카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테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평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390114" y="4795357"/>
            <a:ext cx="5325064" cy="2829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렌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교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타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램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390114" y="5037633"/>
            <a:ext cx="5325064" cy="2829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활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안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380019" y="2822700"/>
            <a:ext cx="5013741" cy="2829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젝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69924" y="3031652"/>
            <a:ext cx="5013741" cy="2829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spc="-100" kern="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요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1042" y="1541905"/>
            <a:ext cx="9461688" cy="61904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◎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열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린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e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u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g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k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「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월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」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「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횟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」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◎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k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e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n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v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e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u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n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e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◎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타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램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w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w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w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n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g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m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m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◎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랩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b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v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k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e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k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08060" y="382730"/>
            <a:ext cx="3902050" cy="3583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E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N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D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X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56606" y="908607"/>
            <a:ext cx="1693413" cy="4700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100" kern="0" dirty="0" smtClean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웹</a:t>
            </a:r>
            <a:r>
              <a:rPr lang="en-US" sz="2400" spc="-100" kern="0" dirty="0" smtClean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싸</a:t>
            </a:r>
            <a:r>
              <a:rPr lang="en-US" sz="2400" spc="-100" kern="0" dirty="0" smtClean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이</a:t>
            </a:r>
            <a:r>
              <a:rPr lang="en-US" sz="2400" spc="-100" kern="0" dirty="0" smtClean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트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04338" y="3886940"/>
            <a:ext cx="1035826" cy="1512155"/>
            <a:chOff x="3404338" y="3886940"/>
            <a:chExt cx="1035826" cy="15121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4338" y="3886940"/>
              <a:ext cx="1035826" cy="151215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87746" y="5792063"/>
            <a:ext cx="4557508" cy="57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spc="-200" kern="0" dirty="0" smtClean="0">
                <a:solidFill>
                  <a:srgbClr val="283cab"/>
                </a:solidFill>
                <a:latin typeface="Open Sans SemiBold" pitchFamily="34" charset="0"/>
                <a:cs typeface="Open Sans SemiBold" pitchFamily="34" charset="0"/>
              </a:rPr>
              <a:t>T</a:t>
            </a:r>
            <a:r>
              <a:rPr lang="en-US" sz="3000" spc="-200" kern="0" dirty="0" smtClean="0">
                <a:solidFill>
                  <a:srgbClr val="283cab"/>
                </a:solidFill>
                <a:latin typeface="Open Sans SemiBold" pitchFamily="34" charset="0"/>
                <a:cs typeface="Open Sans SemiBold" pitchFamily="34" charset="0"/>
              </a:rPr>
              <a:t>H</a:t>
            </a:r>
            <a:r>
              <a:rPr lang="en-US" sz="3000" spc="-200" kern="0" dirty="0" smtClean="0">
                <a:solidFill>
                  <a:srgbClr val="283cab"/>
                </a:solidFill>
                <a:latin typeface="Open Sans SemiBold" pitchFamily="34" charset="0"/>
                <a:cs typeface="Open Sans SemiBold" pitchFamily="34" charset="0"/>
              </a:rPr>
              <a:t>A</a:t>
            </a:r>
            <a:r>
              <a:rPr lang="en-US" sz="3000" spc="-200" kern="0" dirty="0" smtClean="0">
                <a:solidFill>
                  <a:srgbClr val="283cab"/>
                </a:solidFill>
                <a:latin typeface="Open Sans SemiBold" pitchFamily="34" charset="0"/>
                <a:cs typeface="Open Sans SemiBold" pitchFamily="34" charset="0"/>
              </a:rPr>
              <a:t>N</a:t>
            </a:r>
            <a:r>
              <a:rPr lang="en-US" sz="3000" spc="-200" kern="0" dirty="0" smtClean="0">
                <a:solidFill>
                  <a:srgbClr val="283cab"/>
                </a:solidFill>
                <a:latin typeface="Open Sans SemiBold" pitchFamily="34" charset="0"/>
                <a:cs typeface="Open Sans SemiBold" pitchFamily="34" charset="0"/>
              </a:rPr>
              <a:t>K</a:t>
            </a:r>
            <a:r>
              <a:rPr lang="en-US" sz="3000" spc="-200" kern="0" dirty="0" smtClean="0">
                <a:solidFill>
                  <a:srgbClr val="283cab"/>
                </a:solidFill>
                <a:latin typeface="Open Sans SemiBold" pitchFamily="34" charset="0"/>
                <a:cs typeface="Open Sans SemiBold" pitchFamily="34" charset="0"/>
              </a:rPr>
              <a:t> </a:t>
            </a:r>
            <a:r>
              <a:rPr lang="en-US" sz="3000" spc="-200" kern="0" dirty="0" smtClean="0">
                <a:solidFill>
                  <a:srgbClr val="283cab"/>
                </a:solidFill>
                <a:latin typeface="Open Sans SemiBold" pitchFamily="34" charset="0"/>
                <a:cs typeface="Open Sans SemiBold" pitchFamily="34" charset="0"/>
              </a:rPr>
              <a:t>Y</a:t>
            </a:r>
            <a:r>
              <a:rPr lang="en-US" sz="3000" spc="-200" kern="0" dirty="0" smtClean="0">
                <a:solidFill>
                  <a:srgbClr val="283cab"/>
                </a:solidFill>
                <a:latin typeface="Open Sans SemiBold" pitchFamily="34" charset="0"/>
                <a:cs typeface="Open Sans SemiBold" pitchFamily="34" charset="0"/>
              </a:rPr>
              <a:t>O</a:t>
            </a:r>
            <a:r>
              <a:rPr lang="en-US" sz="3000" spc="-200" kern="0" dirty="0" smtClean="0">
                <a:solidFill>
                  <a:srgbClr val="283cab"/>
                </a:solidFill>
                <a:latin typeface="Open Sans SemiBold" pitchFamily="34" charset="0"/>
                <a:cs typeface="Open Sans SemiBold" pitchFamily="34" charset="0"/>
              </a:rPr>
              <a:t>U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87746" y="5493658"/>
            <a:ext cx="4557508" cy="2857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G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l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o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b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a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l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 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B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u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s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i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n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e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s</a:t>
            </a:r>
            <a:r>
              <a:rPr lang="en-US" sz="1500" spc="-100" kern="0" dirty="0" smtClean="0">
                <a:solidFill>
                  <a:srgbClr val="58a6f6"/>
                </a:solidFill>
                <a:latin typeface="Open Sans SemiBold" pitchFamily="34" charset="0"/>
                <a:cs typeface="Open Sans SemiBold" pitchFamily="34" charset="0"/>
              </a:rPr>
              <a:t>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2381" y="973452"/>
            <a:ext cx="2343400" cy="2829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프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로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젝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트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소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544762" y="1036539"/>
            <a:ext cx="228571" cy="228571"/>
            <a:chOff x="1544762" y="1036539"/>
            <a:chExt cx="228571" cy="2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762" y="1036539"/>
              <a:ext cx="228571" cy="22857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92381" y="451270"/>
            <a:ext cx="8157411" cy="61142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엇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싶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입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찾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없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같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찾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첫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맞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악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향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밍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능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K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m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획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’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쏟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업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못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능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618867" y="6929709"/>
            <a:ext cx="2343400" cy="2829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데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터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개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42676" y="6992799"/>
            <a:ext cx="228571" cy="228571"/>
            <a:chOff x="1342676" y="6992799"/>
            <a:chExt cx="228571" cy="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2676" y="6992799"/>
              <a:ext cx="228571" cy="228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51152" y="7153806"/>
            <a:ext cx="8466935" cy="2644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횟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찾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8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~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9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약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~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0811" y="6202976"/>
            <a:ext cx="8735857" cy="3354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V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e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u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&amp;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평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크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롤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링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명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립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평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단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60860" y="750904"/>
            <a:ext cx="8750784" cy="18855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~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~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6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7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8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~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9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[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월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</a:t>
            </a:r>
            <a:r>
              <a:rPr lang="en-US" sz="14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]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측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u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많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측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m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m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x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값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워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70811" y="4916839"/>
            <a:ext cx="5842559" cy="1603636"/>
            <a:chOff x="470811" y="4916839"/>
            <a:chExt cx="5842559" cy="160363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0811" y="4916839"/>
              <a:ext cx="5842559" cy="1603636"/>
              <a:chOff x="470811" y="4916839"/>
              <a:chExt cx="5842559" cy="1603636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0811" y="4916839"/>
                <a:ext cx="5842559" cy="160363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55064" y="5014448"/>
              <a:ext cx="5551620" cy="1180084"/>
              <a:chOff x="555064" y="5014448"/>
              <a:chExt cx="5551620" cy="118008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5064" y="5014448"/>
                <a:ext cx="5551620" cy="1180084"/>
              </a:xfrm>
              <a:prstGeom prst="rect">
                <a:avLst/>
              </a:prstGeom>
            </p:spPr>
          </p:pic>
        </p:grpSp>
        <p:sp>
          <p:nvSpPr>
            <p:cNvPr id="11" name="Object 11"/>
            <p:cNvSpPr txBox="1"/>
            <p:nvPr/>
          </p:nvSpPr>
          <p:spPr>
            <a:xfrm>
              <a:off x="2580400" y="6214744"/>
              <a:ext cx="2252859" cy="20951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[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데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이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터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통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합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시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활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용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코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드</a:t>
              </a:r>
              <a:r>
                <a:rPr lang="en-US" sz="11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]</a:t>
              </a:r>
              <a:endParaRPr lang="en-US" dirty="0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452157" y="2865206"/>
            <a:ext cx="5842559" cy="1910969"/>
            <a:chOff x="452157" y="2865206"/>
            <a:chExt cx="5842559" cy="19109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796" y="2865206"/>
              <a:ext cx="5828920" cy="1910969"/>
              <a:chOff x="465796" y="2865206"/>
              <a:chExt cx="5828920" cy="191096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65796" y="2865206"/>
                <a:ext cx="5828920" cy="19109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2157" y="3010688"/>
              <a:ext cx="5692535" cy="1451014"/>
              <a:chOff x="452157" y="3010688"/>
              <a:chExt cx="5692535" cy="145101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2157" y="3010688"/>
                <a:ext cx="5692535" cy="1451014"/>
              </a:xfrm>
              <a:prstGeom prst="rect">
                <a:avLst/>
              </a:prstGeom>
            </p:spPr>
          </p:pic>
        </p:grpSp>
        <p:sp>
          <p:nvSpPr>
            <p:cNvPr id="20" name="Object 20"/>
            <p:cNvSpPr txBox="1"/>
            <p:nvPr/>
          </p:nvSpPr>
          <p:spPr>
            <a:xfrm>
              <a:off x="1394474" y="4473383"/>
              <a:ext cx="7145106" cy="2416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[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월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별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데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이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터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를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참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고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하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여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증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감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추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이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를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고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려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하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여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결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측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치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반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영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지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표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를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결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정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하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였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]</a:t>
              </a:r>
              <a:endParaRPr lang="en-US"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0811" y="9548216"/>
            <a:ext cx="8763838" cy="2632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*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싸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U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세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e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n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x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페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100" i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록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6984" y="4495159"/>
            <a:ext cx="6438095" cy="5541243"/>
            <a:chOff x="726984" y="4495159"/>
            <a:chExt cx="6438095" cy="5541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984" y="4495159"/>
              <a:ext cx="6438095" cy="554124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1905" y="674770"/>
            <a:ext cx="3902050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집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8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61905" y="969626"/>
            <a:ext cx="8318023" cy="4700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외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2400" spc="-200" kern="0" dirty="0" smtClean="0">
                <a:solidFill>
                  <a:srgbClr val="8e91a4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74685" y="976532"/>
            <a:ext cx="9514040" cy="33273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횟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&lt;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록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맵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히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맵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횟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4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23680" y="4599140"/>
            <a:ext cx="228571" cy="228571"/>
            <a:chOff x="923680" y="4599140"/>
            <a:chExt cx="228571" cy="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680" y="4599140"/>
              <a:ext cx="228571" cy="228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23467" y="4542557"/>
            <a:ext cx="2343400" cy="2829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요</a:t>
            </a:r>
            <a:r>
              <a:rPr lang="en-US" sz="1400" b="1" spc="-100" kern="0" dirty="0" smtClean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약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82524" y="3627551"/>
            <a:ext cx="9012416" cy="63511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명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홍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곳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명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홍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경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락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명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홍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경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~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~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명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홍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경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~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젊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락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않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명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홍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경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명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0752" y="6448927"/>
            <a:ext cx="4794859" cy="3867725"/>
            <a:chOff x="1420752" y="6448927"/>
            <a:chExt cx="4794859" cy="386772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20752" y="6448927"/>
              <a:ext cx="4794859" cy="3867725"/>
              <a:chOff x="1420752" y="6448927"/>
              <a:chExt cx="4794859" cy="38677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20752" y="6448927"/>
                <a:ext cx="4794859" cy="38677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18867" y="6626427"/>
              <a:ext cx="4284872" cy="3512726"/>
              <a:chOff x="1718867" y="6626427"/>
              <a:chExt cx="4284872" cy="35127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8867" y="6626427"/>
                <a:ext cx="4284872" cy="3512726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579720" y="404432"/>
            <a:ext cx="8582409" cy="6190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1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.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성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별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에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따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른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연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도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별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방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문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추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이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79720" y="1142093"/>
            <a:ext cx="6533065" cy="74493"/>
            <a:chOff x="579720" y="1142093"/>
            <a:chExt cx="6533065" cy="744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720" y="1142093"/>
              <a:ext cx="6533065" cy="744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1727" y="1149155"/>
            <a:ext cx="9571745" cy="12176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차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렷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것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K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u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u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e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석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높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확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415362" y="2662637"/>
            <a:ext cx="4794859" cy="3604192"/>
            <a:chOff x="1415362" y="2662637"/>
            <a:chExt cx="4794859" cy="360419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15362" y="2662637"/>
              <a:ext cx="4794859" cy="3604192"/>
              <a:chOff x="1415362" y="2662637"/>
              <a:chExt cx="4794859" cy="360419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362" y="2662637"/>
                <a:ext cx="4794859" cy="360419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36103" y="2871051"/>
              <a:ext cx="4537143" cy="3337932"/>
              <a:chOff x="1536103" y="2871051"/>
              <a:chExt cx="4537143" cy="333793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6103" y="2871051"/>
                <a:ext cx="4537143" cy="333793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937" y="118413"/>
            <a:ext cx="6515941" cy="10443492"/>
            <a:chOff x="507937" y="118413"/>
            <a:chExt cx="6515941" cy="104434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937" y="118413"/>
              <a:ext cx="6515941" cy="10443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789" y="577778"/>
            <a:ext cx="5876326" cy="9924561"/>
            <a:chOff x="842789" y="577778"/>
            <a:chExt cx="5876326" cy="99245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789" y="577778"/>
              <a:ext cx="5876326" cy="992456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48456" y="225403"/>
            <a:ext cx="4252352" cy="2666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[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따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른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]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720" y="340102"/>
            <a:ext cx="8582409" cy="6151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.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연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령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에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따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른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연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도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별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방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문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추</a:t>
            </a:r>
            <a:r>
              <a:rPr lang="en-US" sz="3000" spc="-100" kern="0" dirty="0" smtClean="0">
                <a:solidFill>
                  <a:srgbClr val="787878"/>
                </a:solidFill>
                <a:latin typeface="Noto Sans CJK KR Bold" pitchFamily="34" charset="0"/>
                <a:cs typeface="Noto Sans CJK KR Bold" pitchFamily="34" charset="0"/>
              </a:rPr>
              <a:t>이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79720" y="1142093"/>
            <a:ext cx="6533065" cy="74493"/>
            <a:chOff x="579720" y="1142093"/>
            <a:chExt cx="6533065" cy="744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720" y="1142093"/>
              <a:ext cx="6533065" cy="744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79720" y="1163051"/>
            <a:ext cx="9799597" cy="9306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막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동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적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으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홍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국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선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와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슷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한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따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편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알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었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en-US" sz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13192" y="5910222"/>
            <a:ext cx="5335521" cy="4220624"/>
            <a:chOff x="1113192" y="5910222"/>
            <a:chExt cx="5335521" cy="4220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3192" y="5910222"/>
              <a:ext cx="5335521" cy="4220624"/>
              <a:chOff x="1113192" y="5910222"/>
              <a:chExt cx="5335521" cy="422062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3192" y="5910222"/>
                <a:ext cx="5335521" cy="42206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6723" y="6031884"/>
              <a:ext cx="4521043" cy="3977300"/>
              <a:chOff x="1526723" y="6031884"/>
              <a:chExt cx="4521043" cy="39773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26723" y="6031884"/>
                <a:ext cx="4521043" cy="39773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113192" y="2182420"/>
            <a:ext cx="5335521" cy="3555916"/>
            <a:chOff x="1113192" y="2182420"/>
            <a:chExt cx="5335521" cy="355591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13192" y="2182420"/>
              <a:ext cx="5335521" cy="3555916"/>
              <a:chOff x="1113192" y="2182420"/>
              <a:chExt cx="5335521" cy="355591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13192" y="2182420"/>
                <a:ext cx="5335521" cy="35559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3192" y="2250001"/>
              <a:ext cx="5304831" cy="3339656"/>
              <a:chOff x="1113192" y="2250001"/>
              <a:chExt cx="5304831" cy="333965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3192" y="2250001"/>
                <a:ext cx="5304831" cy="33396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9551" y="144508"/>
            <a:ext cx="7100068" cy="10420005"/>
            <a:chOff x="239551" y="144508"/>
            <a:chExt cx="7100068" cy="10420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551" y="144508"/>
              <a:ext cx="7100068" cy="10420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063" y="8405783"/>
            <a:ext cx="6775810" cy="1980952"/>
            <a:chOff x="372063" y="8405783"/>
            <a:chExt cx="6775810" cy="19809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814540" y="8405783"/>
              <a:ext cx="3328317" cy="1971440"/>
              <a:chOff x="3814540" y="8405783"/>
              <a:chExt cx="3328317" cy="197144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14540" y="8405783"/>
                <a:ext cx="3328317" cy="19714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2063" y="8405783"/>
              <a:ext cx="3408889" cy="1971440"/>
              <a:chOff x="372063" y="8405783"/>
              <a:chExt cx="3408889" cy="197144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2063" y="8405783"/>
                <a:ext cx="3408889" cy="197144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72063" y="6510545"/>
            <a:ext cx="6770794" cy="1933333"/>
            <a:chOff x="372063" y="6510545"/>
            <a:chExt cx="6770794" cy="19333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780952" y="6510545"/>
              <a:ext cx="3352381" cy="1928034"/>
              <a:chOff x="3780952" y="6510545"/>
              <a:chExt cx="3352381" cy="192803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80952" y="6510545"/>
                <a:ext cx="3352381" cy="19280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063" y="6510545"/>
              <a:ext cx="3408889" cy="1897672"/>
              <a:chOff x="372063" y="6510545"/>
              <a:chExt cx="3408889" cy="189767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2063" y="6510545"/>
                <a:ext cx="3408889" cy="189767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97460" y="4643878"/>
            <a:ext cx="6735873" cy="1866667"/>
            <a:chOff x="397460" y="4643878"/>
            <a:chExt cx="6735873" cy="18666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780952" y="4643878"/>
              <a:ext cx="3343365" cy="1861196"/>
              <a:chOff x="3780952" y="4643878"/>
              <a:chExt cx="3343365" cy="186119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80952" y="4643878"/>
                <a:ext cx="3343365" cy="186119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7460" y="4643878"/>
              <a:ext cx="3343365" cy="1861196"/>
              <a:chOff x="397460" y="4643878"/>
              <a:chExt cx="3343365" cy="186119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460" y="4643878"/>
                <a:ext cx="3343365" cy="186119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48254" y="2680628"/>
            <a:ext cx="6671683" cy="1885714"/>
            <a:chOff x="448254" y="2680628"/>
            <a:chExt cx="6671683" cy="18857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777079" y="2690507"/>
              <a:ext cx="3341651" cy="1860242"/>
              <a:chOff x="3777079" y="2690507"/>
              <a:chExt cx="3341651" cy="186024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777079" y="2690507"/>
                <a:ext cx="3341651" cy="186024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48254" y="2680628"/>
              <a:ext cx="3275556" cy="1880000"/>
              <a:chOff x="448254" y="2680628"/>
              <a:chExt cx="3275556" cy="188000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8254" y="2680628"/>
                <a:ext cx="3275556" cy="188000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448254" y="833009"/>
            <a:ext cx="6657651" cy="1847619"/>
            <a:chOff x="448254" y="833009"/>
            <a:chExt cx="6657651" cy="184761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791619" y="833009"/>
              <a:ext cx="3305948" cy="1840367"/>
              <a:chOff x="3791619" y="833009"/>
              <a:chExt cx="3305948" cy="184036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791619" y="833009"/>
                <a:ext cx="3305948" cy="184036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48254" y="847524"/>
              <a:ext cx="3279873" cy="1825851"/>
              <a:chOff x="448254" y="847524"/>
              <a:chExt cx="3279873" cy="182585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48254" y="847524"/>
                <a:ext cx="3279873" cy="1825851"/>
              </a:xfrm>
              <a:prstGeom prst="rect">
                <a:avLst/>
              </a:prstGeom>
            </p:spPr>
          </p:pic>
        </p:grpSp>
      </p:grpSp>
      <p:sp>
        <p:nvSpPr>
          <p:cNvPr id="45" name="Object 45"/>
          <p:cNvSpPr txBox="1"/>
          <p:nvPr/>
        </p:nvSpPr>
        <p:spPr>
          <a:xfrm>
            <a:off x="2491340" y="326990"/>
            <a:ext cx="3805886" cy="2666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[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연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령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별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상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위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개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지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역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방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문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추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이</a:t>
            </a:r>
            <a:r>
              <a:rPr lang="en-US" sz="1400" b="1" dirty="0" smtClean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]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2021-07-19T16:08:10Z</dcterms:created>
  <dcterms:modified xsi:type="dcterms:W3CDTF">2021-07-19T16:08:10Z</dcterms:modified>
</cp:coreProperties>
</file>